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71" r:id="rId11"/>
    <p:sldId id="272" r:id="rId12"/>
    <p:sldId id="266" r:id="rId13"/>
    <p:sldId id="269" r:id="rId14"/>
    <p:sldId id="270" r:id="rId15"/>
    <p:sldId id="273" r:id="rId16"/>
    <p:sldId id="267" r:id="rId17"/>
    <p:sldId id="265" r:id="rId1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45" d="100"/>
          <a:sy n="45" d="100"/>
        </p:scale>
        <p:origin x="-123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A0DECB-4E02-43F1-9F89-B8272569EAE4}" type="datetimeFigureOut">
              <a:rPr lang="en-US" smtClean="0"/>
              <a:pPr/>
              <a:t>2/11/2011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50CDCC-C24B-4BD6-A21B-86CF074CC2C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A0DECB-4E02-43F1-9F89-B8272569EAE4}" type="datetimeFigureOut">
              <a:rPr lang="en-US" smtClean="0"/>
              <a:pPr/>
              <a:t>2/11/2011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50CDCC-C24B-4BD6-A21B-86CF074CC2C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A0DECB-4E02-43F1-9F89-B8272569EAE4}" type="datetimeFigureOut">
              <a:rPr lang="en-US" smtClean="0"/>
              <a:pPr/>
              <a:t>2/11/2011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50CDCC-C24B-4BD6-A21B-86CF074CC2C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A0DECB-4E02-43F1-9F89-B8272569EAE4}" type="datetimeFigureOut">
              <a:rPr lang="en-US" smtClean="0"/>
              <a:pPr/>
              <a:t>2/11/2011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50CDCC-C24B-4BD6-A21B-86CF074CC2C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A0DECB-4E02-43F1-9F89-B8272569EAE4}" type="datetimeFigureOut">
              <a:rPr lang="en-US" smtClean="0"/>
              <a:pPr/>
              <a:t>2/11/2011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50CDCC-C24B-4BD6-A21B-86CF074CC2C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A0DECB-4E02-43F1-9F89-B8272569EAE4}" type="datetimeFigureOut">
              <a:rPr lang="en-US" smtClean="0"/>
              <a:pPr/>
              <a:t>2/11/2011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50CDCC-C24B-4BD6-A21B-86CF074CC2C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A0DECB-4E02-43F1-9F89-B8272569EAE4}" type="datetimeFigureOut">
              <a:rPr lang="en-US" smtClean="0"/>
              <a:pPr/>
              <a:t>2/11/2011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50CDCC-C24B-4BD6-A21B-86CF074CC2C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A0DECB-4E02-43F1-9F89-B8272569EAE4}" type="datetimeFigureOut">
              <a:rPr lang="en-US" smtClean="0"/>
              <a:pPr/>
              <a:t>2/11/2011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50CDCC-C24B-4BD6-A21B-86CF074CC2C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A0DECB-4E02-43F1-9F89-B8272569EAE4}" type="datetimeFigureOut">
              <a:rPr lang="en-US" smtClean="0"/>
              <a:pPr/>
              <a:t>2/11/2011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50CDCC-C24B-4BD6-A21B-86CF074CC2C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A0DECB-4E02-43F1-9F89-B8272569EAE4}" type="datetimeFigureOut">
              <a:rPr lang="en-US" smtClean="0"/>
              <a:pPr/>
              <a:t>2/11/2011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50CDCC-C24B-4BD6-A21B-86CF074CC2C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A0DECB-4E02-43F1-9F89-B8272569EAE4}" type="datetimeFigureOut">
              <a:rPr lang="en-US" smtClean="0"/>
              <a:pPr/>
              <a:t>2/11/2011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50CDCC-C24B-4BD6-A21B-86CF074CC2C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A0DECB-4E02-43F1-9F89-B8272569EAE4}" type="datetimeFigureOut">
              <a:rPr lang="en-US" smtClean="0"/>
              <a:pPr/>
              <a:t>2/11/2011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50CDCC-C24B-4BD6-A21B-86CF074CC2C4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762001"/>
            <a:ext cx="7772400" cy="2209799"/>
          </a:xfrm>
        </p:spPr>
        <p:txBody>
          <a:bodyPr/>
          <a:lstStyle/>
          <a:p>
            <a:r>
              <a:rPr lang="en-US" dirty="0" smtClean="0"/>
              <a:t>Section 3-4: The Polygon Angle-Sum Theorem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200400"/>
            <a:ext cx="6400800" cy="2438400"/>
          </a:xfrm>
        </p:spPr>
        <p:txBody>
          <a:bodyPr>
            <a:normAutofit lnSpcReduction="10000"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Goal 2.03:  Apply properties, definitions, and theorems of two-dimensional figures to solve problems and write proofs: c) other polygons</a:t>
            </a:r>
            <a:endParaRPr 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06362"/>
          </a:xfrm>
        </p:spPr>
        <p:txBody>
          <a:bodyPr>
            <a:normAutofit fontScale="90000"/>
          </a:bodyPr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457200"/>
            <a:ext cx="8229600" cy="5668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b="1" dirty="0" smtClean="0">
                <a:solidFill>
                  <a:srgbClr val="7030A0"/>
                </a:solidFill>
              </a:rPr>
              <a:t>Step 4</a:t>
            </a:r>
            <a:r>
              <a:rPr lang="en-US" dirty="0" smtClean="0"/>
              <a:t>:  There are 180° in each triangle.  Use info to find the sum of the interior angles of each polygon. </a:t>
            </a:r>
          </a:p>
          <a:p>
            <a:pPr>
              <a:buNone/>
            </a:pPr>
            <a:r>
              <a:rPr lang="en-US" b="1" dirty="0" smtClean="0">
                <a:solidFill>
                  <a:srgbClr val="7030A0"/>
                </a:solidFill>
              </a:rPr>
              <a:t>Step 5</a:t>
            </a:r>
            <a:r>
              <a:rPr lang="en-US" dirty="0" smtClean="0"/>
              <a:t>:  Review equiangular and equilateral.  What is the measure of each interior angle of the regular polygons?  (Sum divided by n)</a:t>
            </a:r>
          </a:p>
          <a:p>
            <a:pPr>
              <a:buNone/>
            </a:pPr>
            <a:r>
              <a:rPr lang="en-US" b="1" dirty="0" smtClean="0">
                <a:solidFill>
                  <a:srgbClr val="7030A0"/>
                </a:solidFill>
              </a:rPr>
              <a:t>Step 6</a:t>
            </a:r>
            <a:r>
              <a:rPr lang="en-US" dirty="0" smtClean="0"/>
              <a:t>:  Color polygon’s exterior angles.  Cut out and place a dab on the back.  Place the vertices of the exterior angles in the center so all touch but do not overlap.  Each should look like a circle.</a:t>
            </a:r>
            <a:endParaRPr lang="en-US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82562"/>
          </a:xfrm>
        </p:spPr>
        <p:txBody>
          <a:bodyPr>
            <a:normAutofit fontScale="90000"/>
          </a:bodyPr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381000"/>
            <a:ext cx="8229600" cy="5745163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en-US" b="1" dirty="0" smtClean="0">
                <a:solidFill>
                  <a:srgbClr val="7030A0"/>
                </a:solidFill>
              </a:rPr>
              <a:t>Step 7</a:t>
            </a:r>
            <a:r>
              <a:rPr lang="en-US" dirty="0" smtClean="0"/>
              <a:t>:  Complete column “Sum of exterior angles”.  All will be 360°. </a:t>
            </a:r>
          </a:p>
          <a:p>
            <a:pPr>
              <a:buNone/>
            </a:pPr>
            <a:r>
              <a:rPr lang="en-US" b="1" dirty="0" smtClean="0">
                <a:solidFill>
                  <a:srgbClr val="7030A0"/>
                </a:solidFill>
              </a:rPr>
              <a:t>Step 8</a:t>
            </a:r>
            <a:r>
              <a:rPr lang="en-US" dirty="0" smtClean="0"/>
              <a:t>:  Find the measure of each exterior angle.  Divide 360 by n.</a:t>
            </a:r>
          </a:p>
          <a:p>
            <a:pPr>
              <a:buNone/>
            </a:pPr>
            <a:r>
              <a:rPr lang="en-US" b="1" dirty="0" smtClean="0">
                <a:solidFill>
                  <a:srgbClr val="7030A0"/>
                </a:solidFill>
              </a:rPr>
              <a:t>Step 9</a:t>
            </a:r>
            <a:r>
              <a:rPr lang="en-US" dirty="0" smtClean="0"/>
              <a:t>:  Do you notice anything about the interior angle measure and exterior angle measure? </a:t>
            </a:r>
          </a:p>
          <a:p>
            <a:pPr>
              <a:buNone/>
            </a:pPr>
            <a:r>
              <a:rPr lang="en-US" b="1" dirty="0" smtClean="0">
                <a:solidFill>
                  <a:srgbClr val="7030A0"/>
                </a:solidFill>
              </a:rPr>
              <a:t>Step 10</a:t>
            </a:r>
            <a:r>
              <a:rPr lang="en-US" dirty="0" smtClean="0"/>
              <a:t>:  Is there an easier way to find the measure of an interior angle if you know the measure of an exterior angle than finding the number f sides first and then using the formula?</a:t>
            </a:r>
            <a:endParaRPr lang="en-US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06362"/>
          </a:xfrm>
        </p:spPr>
        <p:txBody>
          <a:bodyPr>
            <a:normAutofit fontScale="90000"/>
          </a:bodyPr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38200"/>
            <a:ext cx="8229600" cy="5287963"/>
          </a:xfrm>
        </p:spPr>
        <p:txBody>
          <a:bodyPr/>
          <a:lstStyle/>
          <a:p>
            <a:pPr lvl="0">
              <a:buNone/>
            </a:pPr>
            <a:r>
              <a:rPr lang="en-US" dirty="0" smtClean="0"/>
              <a:t> </a:t>
            </a:r>
            <a:r>
              <a:rPr lang="en-US" dirty="0" smtClean="0"/>
              <a:t>65</a:t>
            </a:r>
            <a:r>
              <a:rPr lang="en-US" dirty="0" smtClean="0"/>
              <a:t>.  </a:t>
            </a:r>
            <a:r>
              <a:rPr lang="en-US" dirty="0" smtClean="0"/>
              <a:t>measure of each interior angle of a convex regular polygon:   </a:t>
            </a:r>
            <a:r>
              <a:rPr lang="en-US" u="sng" dirty="0" smtClean="0"/>
              <a:t>(n – 2)(180) </a:t>
            </a:r>
            <a:r>
              <a:rPr lang="en-US" dirty="0" smtClean="0"/>
              <a:t>where  n =  </a:t>
            </a:r>
          </a:p>
          <a:p>
            <a:pPr lvl="0">
              <a:buNone/>
            </a:pPr>
            <a:r>
              <a:rPr lang="en-US" dirty="0" smtClean="0"/>
              <a:t>                                              </a:t>
            </a:r>
            <a:r>
              <a:rPr lang="en-US" dirty="0" smtClean="0"/>
              <a:t>2</a:t>
            </a:r>
            <a:endParaRPr lang="en-US" dirty="0" smtClean="0"/>
          </a:p>
          <a:p>
            <a:pPr lvl="0">
              <a:buNone/>
            </a:pPr>
            <a:r>
              <a:rPr lang="en-US" dirty="0" smtClean="0"/>
              <a:t> number of sides</a:t>
            </a:r>
          </a:p>
          <a:p>
            <a:pPr lvl="0">
              <a:buNone/>
            </a:pPr>
            <a:endParaRPr lang="en-US" dirty="0" smtClean="0"/>
          </a:p>
          <a:p>
            <a:pPr>
              <a:buNone/>
            </a:pPr>
            <a:r>
              <a:rPr lang="en-US" dirty="0" smtClean="0"/>
              <a:t> </a:t>
            </a:r>
            <a:r>
              <a:rPr lang="en-US" dirty="0" smtClean="0"/>
              <a:t>66</a:t>
            </a:r>
            <a:r>
              <a:rPr lang="en-US" dirty="0" smtClean="0"/>
              <a:t>. </a:t>
            </a:r>
            <a:r>
              <a:rPr lang="en-US" dirty="0" smtClean="0"/>
              <a:t>number of diagonals that can be drawn from each vertex of a convex regular polygon:  (n-3) where n = number of sides</a:t>
            </a:r>
          </a:p>
          <a:p>
            <a:pPr lvl="0">
              <a:buNone/>
            </a:pPr>
            <a:endParaRPr lang="en-US" dirty="0" smtClean="0"/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11162"/>
          </a:xfrm>
        </p:spPr>
        <p:txBody>
          <a:bodyPr>
            <a:normAutofit fontScale="90000"/>
          </a:bodyPr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533400"/>
            <a:ext cx="8610600" cy="5592763"/>
          </a:xfrm>
        </p:spPr>
        <p:txBody>
          <a:bodyPr>
            <a:normAutofit/>
          </a:bodyPr>
          <a:lstStyle/>
          <a:p>
            <a:pPr lvl="0">
              <a:buNone/>
            </a:pPr>
            <a:r>
              <a:rPr lang="en-US" dirty="0" smtClean="0"/>
              <a:t>67.  </a:t>
            </a:r>
            <a:r>
              <a:rPr lang="en-US" dirty="0" smtClean="0"/>
              <a:t>total number of diagonals that can be drawn in a convex regular polygon:  </a:t>
            </a:r>
          </a:p>
          <a:p>
            <a:pPr lvl="0">
              <a:buNone/>
            </a:pPr>
            <a:r>
              <a:rPr lang="en-US" dirty="0" smtClean="0"/>
              <a:t>      </a:t>
            </a:r>
            <a:r>
              <a:rPr lang="en-US" u="sng" dirty="0" smtClean="0"/>
              <a:t>n(n-3)</a:t>
            </a:r>
            <a:r>
              <a:rPr lang="en-US" dirty="0" smtClean="0"/>
              <a:t> where n = number of sides</a:t>
            </a:r>
          </a:p>
          <a:p>
            <a:pPr>
              <a:buNone/>
            </a:pPr>
            <a:r>
              <a:rPr lang="en-US" dirty="0" smtClean="0"/>
              <a:t>          2</a:t>
            </a:r>
          </a:p>
          <a:p>
            <a:pPr marL="514350" lvl="0" indent="-514350">
              <a:buNone/>
            </a:pPr>
            <a:r>
              <a:rPr lang="en-US" dirty="0" smtClean="0"/>
              <a:t>68.</a:t>
            </a:r>
            <a:r>
              <a:rPr lang="en-US" dirty="0" smtClean="0"/>
              <a:t>  </a:t>
            </a:r>
            <a:r>
              <a:rPr lang="en-US" dirty="0" smtClean="0"/>
              <a:t>measure of each </a:t>
            </a:r>
            <a:r>
              <a:rPr lang="en-US" dirty="0" smtClean="0"/>
              <a:t>exterior </a:t>
            </a:r>
            <a:r>
              <a:rPr lang="en-US" dirty="0" smtClean="0"/>
              <a:t>angle of a convex regular polygon:  </a:t>
            </a:r>
            <a:r>
              <a:rPr lang="en-US" u="sng" dirty="0" smtClean="0"/>
              <a:t>360</a:t>
            </a:r>
            <a:r>
              <a:rPr lang="en-US" dirty="0" smtClean="0"/>
              <a:t> where n= number of sides</a:t>
            </a:r>
          </a:p>
          <a:p>
            <a:pPr marL="514350" lvl="0" indent="-514350">
              <a:buNone/>
            </a:pPr>
            <a:r>
              <a:rPr lang="en-US" dirty="0" smtClean="0"/>
              <a:t>                                       </a:t>
            </a:r>
            <a:r>
              <a:rPr lang="en-US" dirty="0" smtClean="0"/>
              <a:t>n</a:t>
            </a:r>
            <a:endParaRPr lang="en-US" dirty="0" smtClean="0"/>
          </a:p>
          <a:p>
            <a:pPr>
              <a:buNone/>
            </a:pPr>
            <a:r>
              <a:rPr lang="en-US" dirty="0" smtClean="0"/>
              <a:t>**</a:t>
            </a:r>
            <a:r>
              <a:rPr lang="en-US" b="1" dirty="0" smtClean="0">
                <a:solidFill>
                  <a:srgbClr val="7030A0"/>
                </a:solidFill>
              </a:rPr>
              <a:t>Note</a:t>
            </a:r>
            <a:r>
              <a:rPr lang="en-US" dirty="0" smtClean="0"/>
              <a:t>:  measure of an exterior angle + measure of an interior angle = 180</a:t>
            </a:r>
            <a:endParaRPr lang="en-US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 147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None/>
            </a:pPr>
            <a:r>
              <a:rPr lang="en-US" dirty="0" smtClean="0"/>
              <a:t>1.</a:t>
            </a:r>
          </a:p>
          <a:p>
            <a:pPr>
              <a:buNone/>
            </a:pPr>
            <a:r>
              <a:rPr lang="en-US" dirty="0" smtClean="0"/>
              <a:t>2.</a:t>
            </a:r>
          </a:p>
          <a:p>
            <a:pPr>
              <a:buNone/>
            </a:pPr>
            <a:r>
              <a:rPr lang="en-US" dirty="0" smtClean="0"/>
              <a:t>3.</a:t>
            </a:r>
          </a:p>
          <a:p>
            <a:pPr>
              <a:buNone/>
            </a:pPr>
            <a:r>
              <a:rPr lang="en-US" dirty="0" smtClean="0"/>
              <a:t>4.</a:t>
            </a:r>
          </a:p>
          <a:p>
            <a:pPr>
              <a:buNone/>
            </a:pPr>
            <a:r>
              <a:rPr lang="en-US" dirty="0" smtClean="0"/>
              <a:t>5.</a:t>
            </a:r>
          </a:p>
          <a:p>
            <a:pPr>
              <a:buNone/>
            </a:pPr>
            <a:r>
              <a:rPr lang="en-US" dirty="0" smtClean="0"/>
              <a:t>6.</a:t>
            </a:r>
          </a:p>
          <a:p>
            <a:pPr>
              <a:buNone/>
            </a:pPr>
            <a:r>
              <a:rPr lang="en-US" dirty="0" smtClean="0"/>
              <a:t>7.</a:t>
            </a:r>
          </a:p>
          <a:p>
            <a:pPr>
              <a:buNone/>
            </a:pPr>
            <a:r>
              <a:rPr lang="en-US" dirty="0" smtClean="0"/>
              <a:t>8.</a:t>
            </a:r>
            <a:endParaRPr lang="en-US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Review convex and </a:t>
            </a:r>
            <a:r>
              <a:rPr lang="en-US" dirty="0" err="1" smtClean="0"/>
              <a:t>nonconvex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5105400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en-US" dirty="0" smtClean="0"/>
              <a:t>P 147: 9.</a:t>
            </a:r>
          </a:p>
          <a:p>
            <a:pPr>
              <a:buNone/>
            </a:pPr>
            <a:r>
              <a:rPr lang="en-US" dirty="0" smtClean="0"/>
              <a:t>10.</a:t>
            </a:r>
          </a:p>
          <a:p>
            <a:pPr>
              <a:buNone/>
            </a:pPr>
            <a:r>
              <a:rPr lang="en-US" dirty="0" smtClean="0"/>
              <a:t>11.</a:t>
            </a:r>
          </a:p>
          <a:p>
            <a:pPr>
              <a:buNone/>
            </a:pPr>
            <a:r>
              <a:rPr lang="en-US" dirty="0" smtClean="0"/>
              <a:t>12.</a:t>
            </a:r>
          </a:p>
          <a:p>
            <a:pPr>
              <a:buNone/>
            </a:pPr>
            <a:r>
              <a:rPr lang="en-US" dirty="0" smtClean="0"/>
              <a:t>13.</a:t>
            </a:r>
          </a:p>
          <a:p>
            <a:pPr>
              <a:buNone/>
            </a:pPr>
            <a:r>
              <a:rPr lang="en-US" dirty="0" smtClean="0"/>
              <a:t>14.</a:t>
            </a:r>
          </a:p>
          <a:p>
            <a:pPr>
              <a:buNone/>
            </a:pPr>
            <a:r>
              <a:rPr lang="en-US" dirty="0" smtClean="0"/>
              <a:t>15.</a:t>
            </a:r>
          </a:p>
          <a:p>
            <a:pPr>
              <a:buNone/>
            </a:pPr>
            <a:r>
              <a:rPr lang="en-US" dirty="0" smtClean="0"/>
              <a:t>16.</a:t>
            </a:r>
          </a:p>
          <a:p>
            <a:pPr>
              <a:buNone/>
            </a:pPr>
            <a:r>
              <a:rPr lang="en-US" dirty="0" smtClean="0"/>
              <a:t>22. </a:t>
            </a:r>
            <a:endParaRPr lang="en-US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11162"/>
          </a:xfrm>
        </p:spPr>
        <p:txBody>
          <a:bodyPr>
            <a:normAutofit fontScale="90000"/>
          </a:bodyPr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609600"/>
            <a:ext cx="8229600" cy="5516563"/>
          </a:xfrm>
        </p:spPr>
        <p:txBody>
          <a:bodyPr/>
          <a:lstStyle/>
          <a:p>
            <a:pPr>
              <a:buNone/>
            </a:pPr>
            <a:r>
              <a:rPr lang="en-US" dirty="0" smtClean="0"/>
              <a:t>Group Practice:  with a partner, p. 147 (17 -21, 23 – 25)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smtClean="0"/>
              <a:t>Independent Practice: p. 149 (47 – 49)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b="1" dirty="0" smtClean="0">
                <a:solidFill>
                  <a:srgbClr val="7030A0"/>
                </a:solidFill>
              </a:rPr>
              <a:t>Summarize</a:t>
            </a:r>
            <a:r>
              <a:rPr lang="en-US" dirty="0" smtClean="0"/>
              <a:t>:  Lesson Quiz 3-4</a:t>
            </a:r>
            <a:endParaRPr lang="en-US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Homework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Worksheet:  </a:t>
            </a:r>
            <a:r>
              <a:rPr lang="en-US" b="1" dirty="0" smtClean="0">
                <a:solidFill>
                  <a:srgbClr val="7030A0"/>
                </a:solidFill>
              </a:rPr>
              <a:t>Angles of a Triangle</a:t>
            </a:r>
          </a:p>
          <a:p>
            <a:pPr>
              <a:buNone/>
            </a:pPr>
            <a:r>
              <a:rPr lang="en-US" b="1" dirty="0">
                <a:solidFill>
                  <a:srgbClr val="7030A0"/>
                </a:solidFill>
              </a:rPr>
              <a:t> </a:t>
            </a:r>
            <a:r>
              <a:rPr lang="en-US" b="1" dirty="0" smtClean="0">
                <a:solidFill>
                  <a:srgbClr val="7030A0"/>
                </a:solidFill>
              </a:rPr>
              <a:t>                     Angles of a Polygon</a:t>
            </a:r>
            <a:endParaRPr lang="en-US" b="1" dirty="0">
              <a:solidFill>
                <a:srgbClr val="7030A0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Homework Check</a:t>
            </a:r>
          </a:p>
          <a:p>
            <a:pPr>
              <a:buNone/>
            </a:pPr>
            <a:endParaRPr lang="en-US" dirty="0"/>
          </a:p>
          <a:p>
            <a:pPr>
              <a:buNone/>
            </a:pPr>
            <a:r>
              <a:rPr lang="en-US" dirty="0" smtClean="0"/>
              <a:t>Matching Quiz Triangles</a:t>
            </a:r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Essential Questions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AutoNum type="arabicPeriod"/>
            </a:pPr>
            <a:r>
              <a:rPr lang="en-US" dirty="0" smtClean="0"/>
              <a:t>How are polygons classified?</a:t>
            </a:r>
          </a:p>
          <a:p>
            <a:pPr marL="514350" indent="-514350">
              <a:buAutoNum type="arabicPeriod"/>
            </a:pPr>
            <a:endParaRPr lang="en-US" dirty="0"/>
          </a:p>
          <a:p>
            <a:pPr marL="514350" indent="-514350">
              <a:buAutoNum type="arabicPeriod"/>
            </a:pPr>
            <a:r>
              <a:rPr lang="en-US" dirty="0" smtClean="0"/>
              <a:t> How is the sum of the measures of exterior and interior angles of convex polygons found?</a:t>
            </a:r>
          </a:p>
          <a:p>
            <a:pPr marL="514350" indent="-514350">
              <a:buAutoNum type="arabicPeriod"/>
            </a:pPr>
            <a:endParaRPr lang="en-US" dirty="0"/>
          </a:p>
          <a:p>
            <a:pPr marL="514350" indent="-514350">
              <a:buAutoNum type="arabicPeriod"/>
            </a:pPr>
            <a:r>
              <a:rPr lang="en-US" dirty="0" smtClean="0"/>
              <a:t> How is the measure of exterior and interior angles found in a regular convex polygon?</a:t>
            </a:r>
            <a:endParaRPr 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Polygons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lvl="0">
              <a:buNone/>
            </a:pPr>
            <a:r>
              <a:rPr lang="en-US" sz="4000" dirty="0" smtClean="0"/>
              <a:t>many angled (many sided) figure such that:</a:t>
            </a:r>
          </a:p>
          <a:p>
            <a:pPr lvl="0">
              <a:buNone/>
            </a:pPr>
            <a:r>
              <a:rPr lang="en-US" sz="4000" dirty="0" smtClean="0"/>
              <a:t>   1</a:t>
            </a:r>
            <a:r>
              <a:rPr lang="en-US" sz="4000" dirty="0" smtClean="0">
                <a:solidFill>
                  <a:srgbClr val="7030A0"/>
                </a:solidFill>
              </a:rPr>
              <a:t>.  </a:t>
            </a:r>
            <a:r>
              <a:rPr lang="en-US" sz="4000" b="1" dirty="0" smtClean="0">
                <a:solidFill>
                  <a:srgbClr val="7030A0"/>
                </a:solidFill>
              </a:rPr>
              <a:t>Each segment intersects exactly two other segments, one at each endpoint.</a:t>
            </a:r>
          </a:p>
          <a:p>
            <a:pPr lvl="0">
              <a:buNone/>
            </a:pPr>
            <a:r>
              <a:rPr lang="en-US" sz="4000" dirty="0" smtClean="0"/>
              <a:t>    2.  </a:t>
            </a:r>
            <a:r>
              <a:rPr lang="en-US" sz="4000" b="1" dirty="0" smtClean="0">
                <a:solidFill>
                  <a:srgbClr val="7030A0"/>
                </a:solidFill>
              </a:rPr>
              <a:t>No two segments with a common endpoint are collinear.</a:t>
            </a:r>
          </a:p>
          <a:p>
            <a:pPr>
              <a:buNone/>
            </a:pPr>
            <a:r>
              <a:rPr lang="en-US" sz="4000" dirty="0" smtClean="0"/>
              <a:t> 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Convex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>
              <a:buNone/>
            </a:pPr>
            <a:r>
              <a:rPr lang="en-US" dirty="0" smtClean="0"/>
              <a:t>a polygon such that no line containing a side of the polygon contains a point in the interior of the polygon.</a:t>
            </a:r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Regular polygons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a convex polygon which is both equilateral and equiangular</a:t>
            </a:r>
            <a:endParaRPr 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6700" dirty="0" smtClean="0"/>
              <a:t>Diagonals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a segment joining two nonconsecutive vertices</a:t>
            </a:r>
            <a:endParaRPr lang="en-US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15962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Names of Polygons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90600"/>
            <a:ext cx="8229600" cy="5135563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en-US" u="sng" dirty="0" smtClean="0"/>
              <a:t>Names of polygons</a:t>
            </a:r>
            <a:r>
              <a:rPr lang="en-US" dirty="0" smtClean="0"/>
              <a:t> 			</a:t>
            </a:r>
            <a:r>
              <a:rPr lang="en-US" u="sng" dirty="0" smtClean="0"/>
              <a:t>Number of sides</a:t>
            </a:r>
            <a:endParaRPr lang="en-US" dirty="0" smtClean="0"/>
          </a:p>
          <a:p>
            <a:pPr>
              <a:buNone/>
            </a:pPr>
            <a:r>
              <a:rPr lang="en-US" dirty="0" smtClean="0"/>
              <a:t>	triangle						3</a:t>
            </a:r>
          </a:p>
          <a:p>
            <a:pPr>
              <a:buNone/>
            </a:pPr>
            <a:r>
              <a:rPr lang="en-US" dirty="0" smtClean="0"/>
              <a:t>	quadrilateral					4	</a:t>
            </a:r>
          </a:p>
          <a:p>
            <a:pPr>
              <a:buNone/>
            </a:pPr>
            <a:r>
              <a:rPr lang="en-US" dirty="0" smtClean="0"/>
              <a:t>	pentagon						5</a:t>
            </a:r>
          </a:p>
          <a:p>
            <a:pPr>
              <a:buNone/>
            </a:pPr>
            <a:r>
              <a:rPr lang="en-US" dirty="0" smtClean="0"/>
              <a:t>	hexagon						6</a:t>
            </a:r>
          </a:p>
          <a:p>
            <a:pPr>
              <a:buNone/>
            </a:pPr>
            <a:r>
              <a:rPr lang="en-US" dirty="0" smtClean="0"/>
              <a:t>	heptagon/</a:t>
            </a:r>
            <a:r>
              <a:rPr lang="en-US" dirty="0" err="1" smtClean="0"/>
              <a:t>septagon</a:t>
            </a:r>
            <a:r>
              <a:rPr lang="en-US" dirty="0" smtClean="0"/>
              <a:t>				7</a:t>
            </a:r>
          </a:p>
          <a:p>
            <a:pPr>
              <a:buNone/>
            </a:pPr>
            <a:r>
              <a:rPr lang="en-US" dirty="0" smtClean="0"/>
              <a:t>	octagon						8</a:t>
            </a:r>
          </a:p>
          <a:p>
            <a:pPr>
              <a:buNone/>
            </a:pPr>
            <a:r>
              <a:rPr lang="en-US" dirty="0" smtClean="0"/>
              <a:t>	nonagon						9</a:t>
            </a:r>
          </a:p>
          <a:p>
            <a:pPr>
              <a:buNone/>
            </a:pPr>
            <a:r>
              <a:rPr lang="en-US" dirty="0" smtClean="0"/>
              <a:t>	decagon						10</a:t>
            </a:r>
          </a:p>
          <a:p>
            <a:pPr>
              <a:buNone/>
            </a:pPr>
            <a:r>
              <a:rPr lang="en-US" dirty="0" smtClean="0"/>
              <a:t>	dodecagon					12</a:t>
            </a:r>
          </a:p>
          <a:p>
            <a:pPr>
              <a:buNone/>
            </a:pPr>
            <a:r>
              <a:rPr lang="en-US" dirty="0" smtClean="0"/>
              <a:t>	</a:t>
            </a:r>
            <a:r>
              <a:rPr lang="en-US" dirty="0" err="1" smtClean="0"/>
              <a:t>icosagon</a:t>
            </a:r>
            <a:r>
              <a:rPr lang="en-US" dirty="0" smtClean="0"/>
              <a:t>						20</a:t>
            </a:r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960438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Together Discovery Lesson:  Angles of Polygons</a:t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b="1" dirty="0" smtClean="0">
                <a:solidFill>
                  <a:srgbClr val="7030A0"/>
                </a:solidFill>
              </a:rPr>
              <a:t>Step 1</a:t>
            </a:r>
            <a:r>
              <a:rPr lang="en-US" dirty="0" smtClean="0"/>
              <a:t>:  Write the number of sides each of the polygons has in the first column</a:t>
            </a:r>
          </a:p>
          <a:p>
            <a:pPr>
              <a:buNone/>
            </a:pPr>
            <a:r>
              <a:rPr lang="en-US" b="1" dirty="0" smtClean="0">
                <a:solidFill>
                  <a:srgbClr val="7030A0"/>
                </a:solidFill>
              </a:rPr>
              <a:t>Step 2</a:t>
            </a:r>
            <a:r>
              <a:rPr lang="en-US" dirty="0" smtClean="0"/>
              <a:t>: From 1 vertex of each drawing, draw diagonals. Answer the column of # of diagonals from 1 vertex.</a:t>
            </a:r>
          </a:p>
          <a:p>
            <a:pPr>
              <a:buNone/>
            </a:pPr>
            <a:r>
              <a:rPr lang="en-US" b="1" dirty="0" smtClean="0">
                <a:solidFill>
                  <a:srgbClr val="7030A0"/>
                </a:solidFill>
              </a:rPr>
              <a:t>Step 3</a:t>
            </a:r>
            <a:r>
              <a:rPr lang="en-US" dirty="0" smtClean="0"/>
              <a:t>:  Complete number of triangles that are in each polygon.</a:t>
            </a:r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174</TotalTime>
  <Words>614</Words>
  <Application>Microsoft Office PowerPoint</Application>
  <PresentationFormat>On-screen Show (4:3)</PresentationFormat>
  <Paragraphs>83</Paragraphs>
  <Slides>17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18" baseType="lpstr">
      <vt:lpstr>Office Theme</vt:lpstr>
      <vt:lpstr>Section 3-4: The Polygon Angle-Sum Theorem</vt:lpstr>
      <vt:lpstr>Slide 2</vt:lpstr>
      <vt:lpstr>Essential Questions</vt:lpstr>
      <vt:lpstr>Polygons</vt:lpstr>
      <vt:lpstr>Convex </vt:lpstr>
      <vt:lpstr>Regular polygons</vt:lpstr>
      <vt:lpstr>Diagonals </vt:lpstr>
      <vt:lpstr>Names of Polygons</vt:lpstr>
      <vt:lpstr> Together Discovery Lesson:  Angles of Polygons </vt:lpstr>
      <vt:lpstr>Slide 10</vt:lpstr>
      <vt:lpstr>Slide 11</vt:lpstr>
      <vt:lpstr>Slide 12</vt:lpstr>
      <vt:lpstr>Slide 13</vt:lpstr>
      <vt:lpstr>P 147</vt:lpstr>
      <vt:lpstr>Review convex and nonconvex</vt:lpstr>
      <vt:lpstr>Slide 16</vt:lpstr>
      <vt:lpstr>Homework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Section 3-4: The Polygon Angle-Sum Theorem</dc:title>
  <dc:creator>kimberly sharkey</dc:creator>
  <cp:lastModifiedBy>ksharkey</cp:lastModifiedBy>
  <cp:revision>12</cp:revision>
  <dcterms:created xsi:type="dcterms:W3CDTF">2010-02-20T20:48:39Z</dcterms:created>
  <dcterms:modified xsi:type="dcterms:W3CDTF">2011-02-11T21:21:54Z</dcterms:modified>
</cp:coreProperties>
</file>